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sldIdLst>
    <p:sldId id="351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80" r:id="rId16"/>
    <p:sldId id="36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94557" autoAdjust="0"/>
  </p:normalViewPr>
  <p:slideViewPr>
    <p:cSldViewPr snapToGrid="0" snapToObjects="1">
      <p:cViewPr varScale="1">
        <p:scale>
          <a:sx n="142" d="100"/>
          <a:sy n="142" d="100"/>
        </p:scale>
        <p:origin x="594" y="126"/>
      </p:cViewPr>
      <p:guideLst>
        <p:guide orient="horz" pos="16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84C0F-65EF-A045-8D54-670C3B8D211F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47A4-A9E4-3C46-B19B-3E83AB6EC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5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47A4-A9E4-3C46-B19B-3E83AB6ECC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1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-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arketer_2012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7" y="399731"/>
            <a:ext cx="2355448" cy="5511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1707" y="2153834"/>
            <a:ext cx="7296160" cy="1709738"/>
          </a:xfrm>
        </p:spPr>
        <p:txBody>
          <a:bodyPr lIns="0" tIns="0" rIns="0" bIns="0"/>
          <a:lstStyle>
            <a:lvl1pPr marL="0" indent="0">
              <a:lnSpc>
                <a:spcPct val="110000"/>
              </a:lnSpc>
              <a:buFontTx/>
              <a:buNone/>
              <a:defRPr sz="2800" baseline="0"/>
            </a:lvl1pPr>
          </a:lstStyle>
          <a:p>
            <a:pPr lvl="0"/>
            <a:r>
              <a:rPr lang="en-US"/>
              <a:t>Report title goes here: text can be up to two lines if necessary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10530" y="4065536"/>
            <a:ext cx="2776537" cy="677862"/>
          </a:xfrm>
        </p:spPr>
        <p:txBody>
          <a:bodyPr lIns="0" tIns="0" rIns="0" bIns="0"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Author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1188" y="3771900"/>
            <a:ext cx="938212" cy="97155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baseline="0">
                <a:latin typeface="Arial"/>
              </a:defRPr>
            </a:lvl1pPr>
          </a:lstStyle>
          <a:p>
            <a:r>
              <a:rPr lang="en-US"/>
              <a:t>insert author photo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1744663"/>
            <a:ext cx="3028950" cy="254000"/>
          </a:xfrm>
        </p:spPr>
        <p:txBody>
          <a:bodyPr/>
          <a:lstStyle>
            <a:lvl1pPr marL="0" indent="0">
              <a:buFontTx/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Month TK, Year </a:t>
            </a:r>
          </a:p>
        </p:txBody>
      </p:sp>
      <p:pic>
        <p:nvPicPr>
          <p:cNvPr id="11" name="Picture 10" descr="eball_no_shadow_12%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3" y="-252954"/>
            <a:ext cx="5644104" cy="5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061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068" y="349918"/>
            <a:ext cx="2429932" cy="45141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headline goes here, allowing for multiple lines of text headline goes here, allowing for multiple lines of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359150" y="349918"/>
            <a:ext cx="5344582" cy="4287040"/>
          </a:xfrm>
          <a:effectLst/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insert a non-chart image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435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 with large imag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068" y="349918"/>
            <a:ext cx="2429932" cy="30028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headline goes here, allowing for multiple lines of text headline goes here, allowing for multiple lines of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359150" y="349918"/>
            <a:ext cx="5344582" cy="4287040"/>
          </a:xfrm>
          <a:effectLst/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insert a non-chart image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0538" y="3573463"/>
            <a:ext cx="2430462" cy="10636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latin typeface="+mn-lt"/>
              </a:defRPr>
            </a:lvl1pPr>
            <a:lvl2pPr marL="287338" indent="0" algn="l">
              <a:buFontTx/>
              <a:buNone/>
              <a:defRPr sz="1400" b="0" i="0">
                <a:latin typeface="+mn-lt"/>
              </a:defRPr>
            </a:lvl2pPr>
            <a:lvl3pPr marL="627063" indent="0" algn="l">
              <a:buFontTx/>
              <a:buNone/>
              <a:defRPr sz="1400" b="0" i="0">
                <a:latin typeface="+mn-lt"/>
              </a:defRPr>
            </a:lvl3pPr>
            <a:lvl4pPr marL="914400" indent="0" algn="l">
              <a:buFontTx/>
              <a:buNone/>
              <a:defRPr sz="1400" b="0" i="0">
                <a:latin typeface="+mn-lt"/>
              </a:defRPr>
            </a:lvl4pPr>
            <a:lvl5pPr marL="1143000" indent="0" algn="l">
              <a:buFontTx/>
              <a:buNone/>
              <a:defRPr sz="1400" b="0" i="0">
                <a:latin typeface="+mn-l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Space for a smaller paragraph of more text. Space for a smaller paragraph of more text. </a:t>
            </a:r>
          </a:p>
        </p:txBody>
      </p:sp>
    </p:spTree>
    <p:extLst>
      <p:ext uri="{BB962C8B-B14F-4D97-AF65-F5344CB8AC3E}">
        <p14:creationId xmlns:p14="http://schemas.microsoft.com/office/powerpoint/2010/main" val="20827210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goes here, up to two lines of text if you really find it necessary to write that much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282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173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eBa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ball_no_shadow_12%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3" y="-252954"/>
            <a:ext cx="5644104" cy="564410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5376" y="1445100"/>
            <a:ext cx="5875877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4371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 -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ball_no_shadow_12%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3" y="-252954"/>
            <a:ext cx="5644104" cy="5644104"/>
          </a:xfrm>
          <a:prstGeom prst="rect">
            <a:avLst/>
          </a:prstGeom>
        </p:spPr>
      </p:pic>
      <p:pic>
        <p:nvPicPr>
          <p:cNvPr id="6" name="Picture 5" descr="emarketer_2012_10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7" y="399731"/>
            <a:ext cx="2355448" cy="5511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1707" y="2153834"/>
            <a:ext cx="7296160" cy="1520699"/>
          </a:xfrm>
        </p:spPr>
        <p:txBody>
          <a:bodyPr lIns="0" tIns="0" rIns="0" bIns="0"/>
          <a:lstStyle>
            <a:lvl1pPr marL="0" indent="0">
              <a:lnSpc>
                <a:spcPct val="110000"/>
              </a:lnSpc>
              <a:buFontTx/>
              <a:buNone/>
              <a:defRPr sz="28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Report title goes here: text can be up to two lines if necessary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10530" y="4065536"/>
            <a:ext cx="2776537" cy="677862"/>
          </a:xfrm>
        </p:spPr>
        <p:txBody>
          <a:bodyPr lIns="0" tIns="0" rIns="0" bIns="0"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/>
              <a:t>Author Name</a:t>
            </a:r>
            <a:br>
              <a:rPr lang="en-US"/>
            </a:br>
            <a:r>
              <a:rPr lang="en-US"/>
              <a:t>Author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1188" y="3771900"/>
            <a:ext cx="938212" cy="97155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baseline="0">
                <a:latin typeface="Arial"/>
              </a:defRPr>
            </a:lvl1pPr>
          </a:lstStyle>
          <a:p>
            <a:r>
              <a:rPr lang="en-US"/>
              <a:t>insert author photo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1744663"/>
            <a:ext cx="3028950" cy="254000"/>
          </a:xfrm>
        </p:spPr>
        <p:txBody>
          <a:bodyPr/>
          <a:lstStyle>
            <a:lvl1pPr marL="0" indent="0">
              <a:buFontTx/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Month TK, Year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30404" y="3858689"/>
            <a:ext cx="1003994" cy="297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chemeClr val="tx1"/>
                </a:solidFill>
                <a:latin typeface="Arial"/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22294974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 - lobb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ball_no_shadow_12%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3" y="-252954"/>
            <a:ext cx="5644104" cy="5644104"/>
          </a:xfrm>
          <a:prstGeom prst="rect">
            <a:avLst/>
          </a:prstGeom>
        </p:spPr>
      </p:pic>
      <p:pic>
        <p:nvPicPr>
          <p:cNvPr id="11" name="Picture 10" descr="emarketer_2012_10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5792"/>
            <a:ext cx="2133600" cy="499263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355590" y="2732617"/>
            <a:ext cx="1955810" cy="22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Presented by: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14600" y="251879"/>
            <a:ext cx="0" cy="465878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7581206" y="4095750"/>
            <a:ext cx="1003994" cy="297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000">
                <a:solidFill>
                  <a:schemeClr val="tx1"/>
                </a:solidFill>
                <a:latin typeface="Arial"/>
              </a:rPr>
              <a:t>sponsored by</a:t>
            </a:r>
          </a:p>
        </p:txBody>
      </p:sp>
      <p:sp>
        <p:nvSpPr>
          <p:cNvPr id="20" name="Text Box 5"/>
          <p:cNvSpPr txBox="1">
            <a:spLocks noChangeArrowheads="1"/>
          </p:cNvSpPr>
          <p:nvPr userDrawn="1"/>
        </p:nvSpPr>
        <p:spPr bwMode="auto">
          <a:xfrm>
            <a:off x="355590" y="4358228"/>
            <a:ext cx="195581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Twitter Hashtag: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1600">
                <a:solidFill>
                  <a:srgbClr val="000000"/>
                </a:solidFill>
                <a:latin typeface="Arial Black" charset="0"/>
              </a:rPr>
              <a:t>#eMwebinar</a:t>
            </a:r>
          </a:p>
        </p:txBody>
      </p:sp>
      <p:sp>
        <p:nvSpPr>
          <p:cNvPr id="21" name="Rectangle 8"/>
          <p:cNvSpPr>
            <a:spLocks noChangeArrowheads="1"/>
          </p:cNvSpPr>
          <p:nvPr userDrawn="1"/>
        </p:nvSpPr>
        <p:spPr bwMode="auto">
          <a:xfrm>
            <a:off x="2734733" y="2834212"/>
            <a:ext cx="5850467" cy="12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be connected to audio using your computer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microphone and speakers (VoIP). A headset is recommended. Or you may select “Use Telephone</a:t>
            </a:r>
            <a:r>
              <a:rPr kumimoji="0" lang="en-GB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after joining the webinar. To join using your telephone, dial the conference number and provide the access code noted in your control panel.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receive an email tomorrow that includes a link to view the deck and webinar recording.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743200" y="2449643"/>
            <a:ext cx="3322320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>
                <a:latin typeface="Arial Black"/>
              </a:rPr>
              <a:t>The webinar will begin at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5590" y="255792"/>
            <a:ext cx="1706880" cy="274638"/>
          </a:xfrm>
        </p:spPr>
        <p:txBody>
          <a:bodyPr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Date TK, Year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1127760"/>
            <a:ext cx="5638800" cy="1147763"/>
          </a:xfrm>
        </p:spPr>
        <p:txBody>
          <a:bodyPr anchor="b" anchorCtr="0"/>
          <a:lstStyle>
            <a:lvl1pPr marL="0" indent="0">
              <a:buNone/>
              <a:defRPr sz="2400" baseline="0">
                <a:solidFill>
                  <a:srgbClr val="FF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of Webinar Goes In This Space. Title of Webinar Goes In This Space.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21071" y="2449644"/>
            <a:ext cx="2316480" cy="369332"/>
          </a:xfrm>
        </p:spPr>
        <p:txBody>
          <a:bodyPr/>
          <a:lstStyle>
            <a:lvl1pPr marL="0" indent="0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TKTK PM ET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92183" y="1362875"/>
            <a:ext cx="1093806" cy="113267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baseline="0">
                <a:latin typeface="Arial"/>
              </a:defRPr>
            </a:lvl1pPr>
          </a:lstStyle>
          <a:p>
            <a:r>
              <a:rPr lang="en-US"/>
              <a:t>insert author photo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355590" y="2980260"/>
            <a:ext cx="1955810" cy="457200"/>
          </a:xfrm>
        </p:spPr>
        <p:txBody>
          <a:bodyPr anchor="b" anchorCtr="0"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Presenter Name Here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355590" y="3477677"/>
            <a:ext cx="1955810" cy="457200"/>
          </a:xfrm>
        </p:spPr>
        <p:txBody>
          <a:bodyPr/>
          <a:lstStyle>
            <a:lvl1pPr marL="0" indent="0" algn="ctr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Presenter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7510656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 - Ci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2209801" y="4576762"/>
            <a:ext cx="6170613" cy="338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41" tIns="45570" rIns="91141" bIns="45570" anchor="ctr"/>
          <a:lstStyle/>
          <a:p>
            <a:pPr defTabSz="454025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2236788" y="1344216"/>
            <a:ext cx="6132512" cy="3919934"/>
            <a:chOff x="915" y="1263"/>
            <a:chExt cx="3863" cy="289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15" y="1263"/>
              <a:ext cx="3863" cy="2895"/>
              <a:chOff x="915" y="1257"/>
              <a:chExt cx="3863" cy="2895"/>
            </a:xfrm>
          </p:grpSpPr>
          <p:pic>
            <p:nvPicPr>
              <p:cNvPr id="7" name="Picture 5" descr="deskto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" y="1257"/>
                <a:ext cx="3860" cy="2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 descr="g2wview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260"/>
                <a:ext cx="2394" cy="2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7" descr="grabt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" y="1269"/>
              <a:ext cx="121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219325" y="1077119"/>
            <a:ext cx="2057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1. Viewer Window</a:t>
            </a: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6029325" y="1077119"/>
            <a:ext cx="2057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2. Control Panel</a:t>
            </a:r>
          </a:p>
        </p:txBody>
      </p:sp>
      <p:pic>
        <p:nvPicPr>
          <p:cNvPr id="11" name="Picture 10" descr="cp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347787"/>
            <a:ext cx="220345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1" y="1423987"/>
            <a:ext cx="3795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p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3601244"/>
            <a:ext cx="2771775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5582831" y="3731021"/>
            <a:ext cx="1959789" cy="27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1" tIns="45570" rIns="91141" bIns="45570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Type your question here</a:t>
            </a:r>
          </a:p>
        </p:txBody>
      </p:sp>
      <p:sp>
        <p:nvSpPr>
          <p:cNvPr id="15" name="AutoShape 15"/>
          <p:cNvSpPr>
            <a:spLocks noChangeArrowheads="1"/>
          </p:cNvSpPr>
          <p:nvPr userDrawn="1"/>
        </p:nvSpPr>
        <p:spPr bwMode="auto">
          <a:xfrm rot="10800000">
            <a:off x="4048125" y="1134269"/>
            <a:ext cx="152400" cy="1143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1" tIns="45570" rIns="91141" bIns="45570" anchor="ctr"/>
          <a:lstStyle/>
          <a:p>
            <a:pPr defTabSz="454025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 userDrawn="1"/>
        </p:nvSpPr>
        <p:spPr bwMode="auto">
          <a:xfrm rot="10800000">
            <a:off x="7705725" y="1148556"/>
            <a:ext cx="152400" cy="1143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1" tIns="45570" rIns="91141" bIns="45570" anchor="ctr"/>
          <a:lstStyle/>
          <a:p>
            <a:pPr defTabSz="454025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 userDrawn="1"/>
        </p:nvSpPr>
        <p:spPr bwMode="auto">
          <a:xfrm>
            <a:off x="2147889" y="221060"/>
            <a:ext cx="6116637" cy="7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 Black" charset="0"/>
              </a:rPr>
              <a:t>Welcome Webinar Attendees</a:t>
            </a:r>
            <a:endParaRPr lang="en-US" sz="2000" b="1">
              <a:solidFill>
                <a:srgbClr val="FF3300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1400">
                <a:solidFill>
                  <a:srgbClr val="4D4D4D"/>
                </a:solidFill>
              </a:rPr>
              <a:t>Your GoToWebinar Attendee Viewer is made of 2 parts:</a:t>
            </a:r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13772" y="4871639"/>
            <a:ext cx="1648353" cy="2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Twitter – #eMwebinar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314325"/>
            <a:ext cx="1362075" cy="3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45561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5613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56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5613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5613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56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56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56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56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Arial"/>
                <a:cs typeface="Arial"/>
              </a:rPr>
              <a:t>Thanks to</a:t>
            </a:r>
          </a:p>
        </p:txBody>
      </p:sp>
      <p:pic>
        <p:nvPicPr>
          <p:cNvPr id="20" name="Picture 19" descr="citrixonline_logo_web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8" y="598251"/>
            <a:ext cx="1380067" cy="2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4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 -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ball_no_shadow_12%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3" y="-252954"/>
            <a:ext cx="5644104" cy="5644104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352797" y="285750"/>
            <a:ext cx="5562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1778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indent="0" algn="ctr" defTabSz="4572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Learn more about digital marketing with an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eMarketer</a:t>
            </a:r>
            <a:r>
              <a:rPr lang="en-US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corporate subscription</a:t>
            </a:r>
            <a:endParaRPr lang="en-US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0" defTabSz="457200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Around 200 eMarketer reports are published each year. Here are some recent reports you may be interested in:</a:t>
            </a:r>
            <a:endParaRPr lang="en-US" sz="1600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6996" y="209550"/>
            <a:ext cx="3200400" cy="5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en-US" sz="2800">
                <a:solidFill>
                  <a:srgbClr val="FF0000"/>
                </a:solidFill>
                <a:latin typeface="Arial Black" charset="0"/>
              </a:rPr>
              <a:t>Q&amp;A Session</a:t>
            </a:r>
            <a:endParaRPr lang="en-US" sz="1600" b="1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50793" y="4212159"/>
            <a:ext cx="3200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Sponsored by: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355590" y="3257547"/>
            <a:ext cx="2584450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1400" b="1" i="1">
                <a:solidFill>
                  <a:srgbClr val="000000"/>
                </a:solidFill>
              </a:rPr>
              <a:t>You will receive an email tomorrow with a link to view the deck and webinar recording.</a:t>
            </a:r>
            <a:endParaRPr lang="en-US" sz="1400" i="1">
              <a:solidFill>
                <a:srgbClr val="000000"/>
              </a:solidFill>
              <a:latin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03599" y="285750"/>
            <a:ext cx="0" cy="462491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90113" y="1644647"/>
            <a:ext cx="907552" cy="939801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baseline="0">
                <a:latin typeface="Arial"/>
              </a:defRPr>
            </a:lvl1pPr>
          </a:lstStyle>
          <a:p>
            <a:r>
              <a:rPr lang="en-US"/>
              <a:t>insert author photo here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668857" y="2709325"/>
            <a:ext cx="1955810" cy="457200"/>
          </a:xfrm>
        </p:spPr>
        <p:txBody>
          <a:bodyPr anchor="t" anchorCtr="0"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Presenter Name Here</a:t>
            </a:r>
          </a:p>
        </p:txBody>
      </p:sp>
      <p:sp>
        <p:nvSpPr>
          <p:cNvPr id="2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355590" y="819150"/>
            <a:ext cx="2717810" cy="654050"/>
          </a:xfrm>
        </p:spPr>
        <p:txBody>
          <a:bodyPr anchor="t" anchorCtr="0"/>
          <a:lstStyle>
            <a:lvl1pPr marL="0" indent="0" algn="ctr">
              <a:buNone/>
              <a:defRPr sz="1400" b="1" i="0">
                <a:latin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 of Presentation Goes In This Space.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095891" y="4387447"/>
            <a:ext cx="402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Arial Black" charset="0"/>
                <a:ea typeface="ＭＳ Ｐゴシック" pitchFamily="34" charset="-128"/>
              </a:rPr>
              <a:t>To learn more: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www.emarketer.com/products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800-405-0844 or webinars@emarketer.com</a:t>
            </a:r>
            <a:endParaRPr lang="en-US" sz="140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614738" y="2116138"/>
            <a:ext cx="5224462" cy="2271712"/>
          </a:xfrm>
        </p:spPr>
        <p:txBody>
          <a:bodyPr/>
          <a:lstStyle>
            <a:lvl1pPr marL="256032" marR="0" indent="-256032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Report Titles Go Here</a:t>
            </a: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Report Titles Go Here</a:t>
            </a: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Report Titles Go Here</a:t>
            </a: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Report Titles Go Here</a:t>
            </a: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Report Titles Go Here</a:t>
            </a: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Report Titles Go Here</a:t>
            </a:r>
          </a:p>
        </p:txBody>
      </p:sp>
    </p:spTree>
    <p:extLst>
      <p:ext uri="{BB962C8B-B14F-4D97-AF65-F5344CB8AC3E}">
        <p14:creationId xmlns:p14="http://schemas.microsoft.com/office/powerpoint/2010/main" val="9819586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 hashtag -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068" y="349917"/>
            <a:ext cx="8229600" cy="1284149"/>
          </a:xfrm>
        </p:spPr>
        <p:txBody>
          <a:bodyPr/>
          <a:lstStyle/>
          <a:p>
            <a:r>
              <a:rPr lang="en-US"/>
              <a:t>This master is a parking place for the #eMwebinar hashtag graphic. Everyone but Danny can ignore this slide. 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  <p:pic>
        <p:nvPicPr>
          <p:cNvPr id="5" name="Picture 8" descr="#eMwebina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64100"/>
            <a:ext cx="13636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320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54669" y="1648880"/>
            <a:ext cx="6416675" cy="1778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20000"/>
              </a:lnSpc>
              <a:spcAft>
                <a:spcPts val="0"/>
              </a:spcAft>
              <a:buFontTx/>
              <a:buNone/>
              <a:defRPr sz="3400" baseline="0"/>
            </a:lvl1pPr>
          </a:lstStyle>
          <a:p>
            <a:pPr lvl="0"/>
            <a:r>
              <a:rPr lang="en-US"/>
              <a:t>This is the start of a new section</a:t>
            </a:r>
          </a:p>
        </p:txBody>
      </p:sp>
      <p:pic>
        <p:nvPicPr>
          <p:cNvPr id="5" name="Picture 4" descr="eball_no_shadow_12%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3" y="-252954"/>
            <a:ext cx="5644104" cy="5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40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headline goes here, up to two lines of text headline goes here, up to two lines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1068" y="1451482"/>
            <a:ext cx="8229600" cy="31854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of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94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goes here, up to two lines of text headline goes here, up to two lines of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118" y="1429656"/>
            <a:ext cx="3884082" cy="3337927"/>
          </a:xfrm>
        </p:spPr>
        <p:txBody>
          <a:bodyPr/>
          <a:lstStyle/>
          <a:p>
            <a:pPr lvl="0"/>
            <a:r>
              <a:rPr lang="en-US"/>
              <a:t>First level of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0" y="1429656"/>
            <a:ext cx="3884082" cy="3337928"/>
          </a:xfrm>
        </p:spPr>
        <p:txBody>
          <a:bodyPr/>
          <a:lstStyle/>
          <a:p>
            <a:pPr lvl="0"/>
            <a:r>
              <a:rPr lang="en-US"/>
              <a:t>First level of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052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vertic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/>
              <a:defRPr/>
            </a:lvl1pPr>
          </a:lstStyle>
          <a:p>
            <a:r>
              <a:rPr lang="en-US"/>
              <a:t>headline goes here, up to two lines of text headline goes here, up to two lines of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1068" y="1429656"/>
            <a:ext cx="3884082" cy="32073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of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19650" y="1429656"/>
            <a:ext cx="3884082" cy="3207302"/>
          </a:xfrm>
          <a:effectLst>
            <a:outerShdw blurRad="50800" dir="2700000" algn="tl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insert eMarketer chart JPEG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77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orizont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goes here, up to two lines of text headline goes here, up to two lines of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1068" y="1429656"/>
            <a:ext cx="2607732" cy="3207301"/>
          </a:xfrm>
        </p:spPr>
        <p:txBody>
          <a:bodyPr/>
          <a:lstStyle/>
          <a:p>
            <a:pPr lvl="0"/>
            <a:r>
              <a:rPr lang="en-US"/>
              <a:t>first level of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359150" y="1429656"/>
            <a:ext cx="5344582" cy="3207302"/>
          </a:xfrm>
          <a:effectLst>
            <a:outerShdw blurRad="50800" dir="2700000" algn="tl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insert eMarketer chart JPEG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11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 with 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068" y="349918"/>
            <a:ext cx="2429932" cy="29944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headline goes here, allowing for multiple lines of text headline goes here, allowing for multiple lines of text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359150" y="349918"/>
            <a:ext cx="5344582" cy="4287040"/>
          </a:xfrm>
          <a:effectLst>
            <a:outerShdw blurRad="50800" dir="2700000" algn="tl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insert eMarketer chart JPEG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457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 with large char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068" y="349918"/>
            <a:ext cx="2429932" cy="29944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headline goes here, allowing for multiple lines of text headline goes here, allowing for multiple lines of text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359150" y="349918"/>
            <a:ext cx="5344582" cy="4287040"/>
          </a:xfrm>
          <a:effectLst>
            <a:outerShdw blurRad="50800" dir="2700000" algn="tl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insert eMarketer chart JPEG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0538" y="3573463"/>
            <a:ext cx="2430462" cy="10636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latin typeface="+mn-lt"/>
              </a:defRPr>
            </a:lvl1pPr>
            <a:lvl2pPr marL="287338" indent="0" algn="l">
              <a:buFontTx/>
              <a:buNone/>
              <a:defRPr sz="1400" b="0" i="0">
                <a:latin typeface="+mn-lt"/>
              </a:defRPr>
            </a:lvl2pPr>
            <a:lvl3pPr marL="627063" indent="0" algn="l">
              <a:buFontTx/>
              <a:buNone/>
              <a:defRPr sz="1400" b="0" i="0">
                <a:latin typeface="+mn-lt"/>
              </a:defRPr>
            </a:lvl3pPr>
            <a:lvl4pPr marL="914400" indent="0" algn="l">
              <a:buFontTx/>
              <a:buNone/>
              <a:defRPr sz="1400" b="0" i="0">
                <a:latin typeface="+mn-lt"/>
              </a:defRPr>
            </a:lvl4pPr>
            <a:lvl5pPr marL="1143000" indent="0" algn="l">
              <a:buFontTx/>
              <a:buNone/>
              <a:defRPr sz="1400" b="0" i="0">
                <a:latin typeface="+mn-l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Space for a smaller paragraph of more text. Space for a smaller paragraph of more text. </a:t>
            </a:r>
          </a:p>
        </p:txBody>
      </p:sp>
    </p:spTree>
    <p:extLst>
      <p:ext uri="{BB962C8B-B14F-4D97-AF65-F5344CB8AC3E}">
        <p14:creationId xmlns:p14="http://schemas.microsoft.com/office/powerpoint/2010/main" val="17097663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068" y="349918"/>
            <a:ext cx="2463799" cy="419668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headline goes here, allowing for multiple lines of text headline goes here, allowing for multiple lines of text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349918"/>
            <a:ext cx="5145618" cy="4437982"/>
          </a:xfrm>
        </p:spPr>
        <p:txBody>
          <a:bodyPr/>
          <a:lstStyle/>
          <a:p>
            <a:pPr lvl="0"/>
            <a:r>
              <a:rPr lang="en-US"/>
              <a:t>First level of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4838700"/>
            <a:ext cx="9144000" cy="0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marketer_logo_2014_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" y="4877635"/>
            <a:ext cx="97472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575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2B2B2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068" y="349918"/>
            <a:ext cx="8229600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This is the Master text styling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068" y="1451482"/>
            <a:ext cx="8229600" cy="3185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of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2533" y="4953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endParaRPr lang="en-US" sz="9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4371" y="4942422"/>
            <a:ext cx="656161" cy="1077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© 2020 eMarketer</a:t>
            </a:r>
            <a:r>
              <a:rPr lang="en-US" sz="500" baseline="0" dirty="0">
                <a:solidFill>
                  <a:schemeClr val="bg1">
                    <a:lumMod val="50000"/>
                  </a:schemeClr>
                </a:solidFill>
              </a:rPr>
              <a:t> Inc.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50" r:id="rId3"/>
    <p:sldLayoutId id="2147483652" r:id="rId4"/>
    <p:sldLayoutId id="2147483665" r:id="rId5"/>
    <p:sldLayoutId id="2147483666" r:id="rId6"/>
    <p:sldLayoutId id="2147483667" r:id="rId7"/>
    <p:sldLayoutId id="2147483674" r:id="rId8"/>
    <p:sldLayoutId id="2147483654" r:id="rId9"/>
    <p:sldLayoutId id="2147483668" r:id="rId10"/>
    <p:sldLayoutId id="2147483675" r:id="rId11"/>
    <p:sldLayoutId id="2147483660" r:id="rId12"/>
    <p:sldLayoutId id="2147483655" r:id="rId13"/>
    <p:sldLayoutId id="2147483662" r:id="rId14"/>
    <p:sldLayoutId id="2147483671" r:id="rId15"/>
    <p:sldLayoutId id="2147483670" r:id="rId16"/>
    <p:sldLayoutId id="2147483672" r:id="rId17"/>
    <p:sldLayoutId id="2147483673" r:id="rId18"/>
    <p:sldLayoutId id="2147483676" r:id="rId19"/>
  </p:sldLayoutIdLst>
  <p:transition>
    <p:fade/>
  </p:transition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256032" indent="-256032" algn="l" defTabSz="457200" rtl="0" eaLnBrk="1" latinLnBrk="0" hangingPunct="1">
        <a:spcBef>
          <a:spcPts val="1200"/>
        </a:spcBef>
        <a:spcAft>
          <a:spcPts val="0"/>
        </a:spcAft>
        <a:buFont typeface="Wingdings" charset="2"/>
        <a:buChar char="§"/>
        <a:defRPr sz="2000" b="0" i="0" kern="1200">
          <a:solidFill>
            <a:schemeClr val="tx1"/>
          </a:solidFill>
          <a:latin typeface="Arial Black"/>
          <a:ea typeface="+mn-ea"/>
          <a:cs typeface="+mn-cs"/>
        </a:defRPr>
      </a:lvl1pPr>
      <a:lvl2pPr marL="576263" indent="-288925" algn="l" defTabSz="457200" rtl="0" eaLnBrk="1" latinLnBrk="0" hangingPunct="1">
        <a:spcBef>
          <a:spcPts val="8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804863" indent="-177800" algn="l" defTabSz="457200" rtl="0" eaLnBrk="1" latinLnBrk="0" hangingPunct="1">
        <a:spcBef>
          <a:spcPct val="20000"/>
        </a:spcBef>
        <a:buSzPct val="85000"/>
        <a:buFont typeface="Wingdings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457200" rtl="0" eaLnBrk="1" latinLnBrk="0" hangingPunct="1">
        <a:spcBef>
          <a:spcPts val="4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 Digital Display Advertising 2020: A Guide to eMarketer’s Complete Forecast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Nicole Perrin</a:t>
            </a:r>
          </a:p>
          <a:p>
            <a:r>
              <a:rPr lang="en-US" dirty="0"/>
              <a:t>Principal Analyst</a:t>
            </a:r>
          </a:p>
        </p:txBody>
      </p:sp>
      <p:pic>
        <p:nvPicPr>
          <p:cNvPr id="8" name="Picture Placeholder 7" descr="A person wearing glasses&#10;&#10;Description automatically generated">
            <a:extLst>
              <a:ext uri="{FF2B5EF4-FFF2-40B4-BE49-F238E27FC236}">
                <a16:creationId xmlns:a16="http://schemas.microsoft.com/office/drawing/2014/main" id="{4C198136-EB38-DB42-A32E-8C51A1FB2F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716" r="171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12471188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CCED-B662-4405-A149-302133D6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Native display </a:t>
            </a:r>
            <a:r>
              <a:rPr lang="en-US" dirty="0"/>
              <a:t>ad spending will grow this year, but slower than overall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2CCD-DB7A-49C8-A5CB-76CCCD26E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Native video (i.e., outstream video) was hit by a pullback of brand advertiser spending early in the pandemic.</a:t>
            </a:r>
          </a:p>
          <a:p>
            <a:r>
              <a:rPr lang="en-US" dirty="0">
                <a:latin typeface="+mn-lt"/>
              </a:rPr>
              <a:t>Meanwhile, as more CTV inventory comes online programmatically, more video spending is flowing to in-stream.</a:t>
            </a:r>
          </a:p>
        </p:txBody>
      </p:sp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4B5AB98F-E348-4E6C-9A1A-08304E44F70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168948" y="1430338"/>
            <a:ext cx="3186016" cy="3206750"/>
          </a:xfrm>
        </p:spPr>
      </p:pic>
    </p:spTree>
    <p:extLst>
      <p:ext uri="{BB962C8B-B14F-4D97-AF65-F5344CB8AC3E}">
        <p14:creationId xmlns:p14="http://schemas.microsoft.com/office/powerpoint/2010/main" val="19103755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CCED-B662-4405-A149-302133D6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Digital radio </a:t>
            </a:r>
            <a:r>
              <a:rPr lang="en-US" dirty="0"/>
              <a:t>ad spending will plunge this year, but with some (small) bright spots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2CCD-DB7A-49C8-A5CB-76CCCD26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700784"/>
            <a:ext cx="3696884" cy="2936173"/>
          </a:xfrm>
        </p:spPr>
        <p:txBody>
          <a:bodyPr/>
          <a:lstStyle/>
          <a:p>
            <a:r>
              <a:rPr lang="en-US" dirty="0">
                <a:latin typeface="+mn-lt"/>
              </a:rPr>
              <a:t>Programmatic is a small slice of digital radio, but it’s growing.</a:t>
            </a:r>
          </a:p>
          <a:p>
            <a:r>
              <a:rPr lang="en-US" dirty="0">
                <a:latin typeface="+mn-lt"/>
              </a:rPr>
              <a:t>Podcast ads are an even smaller slice—but they’re also growing, including a doubling of programmatic spending.</a:t>
            </a:r>
          </a:p>
          <a:p>
            <a:endParaRPr lang="en-US" dirty="0"/>
          </a:p>
        </p:txBody>
      </p:sp>
      <p:pic>
        <p:nvPicPr>
          <p:cNvPr id="8" name="Content Placeholder 7" descr="A picture containing clock&#10;&#10;Description automatically generated">
            <a:extLst>
              <a:ext uri="{FF2B5EF4-FFF2-40B4-BE49-F238E27FC236}">
                <a16:creationId xmlns:a16="http://schemas.microsoft.com/office/drawing/2014/main" id="{7E87F6E3-17EF-422C-8B70-35159B39812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044986" y="1430338"/>
            <a:ext cx="3433941" cy="3206750"/>
          </a:xfrm>
        </p:spPr>
      </p:pic>
    </p:spTree>
    <p:extLst>
      <p:ext uri="{BB962C8B-B14F-4D97-AF65-F5344CB8AC3E}">
        <p14:creationId xmlns:p14="http://schemas.microsoft.com/office/powerpoint/2010/main" val="9951065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4A90-C09E-4862-823C-D6CCA4DA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020D2-7A42-4C6D-8F4C-81D7DAEF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347629"/>
            <a:ext cx="8229600" cy="3185476"/>
          </a:xfrm>
        </p:spPr>
        <p:txBody>
          <a:bodyPr/>
          <a:lstStyle/>
          <a:p>
            <a:r>
              <a:rPr lang="en-US" dirty="0">
                <a:latin typeface="+mn-lt"/>
              </a:rPr>
              <a:t>Most of this forecast is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driven by the effects of the pandemic </a:t>
            </a:r>
            <a:r>
              <a:rPr lang="en-US" dirty="0">
                <a:latin typeface="+mn-lt"/>
              </a:rPr>
              <a:t>and related economic fallout.</a:t>
            </a:r>
          </a:p>
          <a:p>
            <a:r>
              <a:rPr lang="en-US" dirty="0">
                <a:latin typeface="+mn-lt"/>
              </a:rPr>
              <a:t>Further updates will look to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Q2 results </a:t>
            </a:r>
            <a:r>
              <a:rPr lang="en-US" dirty="0">
                <a:latin typeface="+mn-lt"/>
              </a:rPr>
              <a:t>at major ad sellers, along with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macroeconomic conditions </a:t>
            </a:r>
            <a:r>
              <a:rPr lang="en-US" dirty="0">
                <a:latin typeface="+mn-lt"/>
              </a:rPr>
              <a:t>in the US. We’re also paying attention to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trade relations with China </a:t>
            </a:r>
            <a:r>
              <a:rPr lang="en-US" dirty="0">
                <a:latin typeface="+mn-lt"/>
              </a:rPr>
              <a:t>and changes to Apple’s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Identifier for Advertisers</a:t>
            </a:r>
            <a:r>
              <a:rPr lang="en-US" dirty="0">
                <a:latin typeface="+mn-lt"/>
              </a:rPr>
              <a:t> (IDFA).</a:t>
            </a:r>
          </a:p>
          <a:p>
            <a:r>
              <a:rPr lang="en-US" dirty="0">
                <a:latin typeface="+mn-lt"/>
              </a:rPr>
              <a:t>Other important display trends we’re watching include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privacy</a:t>
            </a:r>
            <a:r>
              <a:rPr lang="en-US" dirty="0">
                <a:latin typeface="+mn-lt"/>
              </a:rPr>
              <a:t> and other regulations,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antitrust, </a:t>
            </a:r>
            <a:r>
              <a:rPr lang="en-US" dirty="0">
                <a:latin typeface="+mn-lt"/>
              </a:rPr>
              <a:t>and the accelerations in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cord-cutting and CTV adoption.</a:t>
            </a:r>
          </a:p>
        </p:txBody>
      </p:sp>
    </p:spTree>
    <p:extLst>
      <p:ext uri="{BB962C8B-B14F-4D97-AF65-F5344CB8AC3E}">
        <p14:creationId xmlns:p14="http://schemas.microsoft.com/office/powerpoint/2010/main" val="24065940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CC02-2D53-4760-A56D-2E315CD5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spending will rise by </a:t>
            </a:r>
            <a:r>
              <a:rPr lang="en-US" dirty="0">
                <a:solidFill>
                  <a:srgbClr val="FF0000"/>
                </a:solidFill>
              </a:rPr>
              <a:t>5.5%</a:t>
            </a:r>
            <a:r>
              <a:rPr lang="en-US" dirty="0"/>
              <a:t> this year, despite the pandemic and recession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DE51-326E-4022-BF9E-D79CB0E42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600200"/>
            <a:ext cx="3742604" cy="3036757"/>
          </a:xfrm>
        </p:spPr>
        <p:txBody>
          <a:bodyPr/>
          <a:lstStyle/>
          <a:p>
            <a:r>
              <a:rPr lang="en-US" dirty="0">
                <a:latin typeface="+mn-lt"/>
              </a:rPr>
              <a:t>This is a major downward revision from our previous forecast, but display is still growing as search spending declines.</a:t>
            </a:r>
          </a:p>
          <a:p>
            <a:r>
              <a:rPr lang="en-US" dirty="0">
                <a:latin typeface="+mn-lt"/>
              </a:rPr>
              <a:t>Note that we define “display” broadly to include all digital video ads.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D6CCC6-0D67-4069-9788-82F9E45C088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092039" y="1376931"/>
            <a:ext cx="3138666" cy="3206750"/>
          </a:xfrm>
        </p:spPr>
      </p:pic>
    </p:spTree>
    <p:extLst>
      <p:ext uri="{BB962C8B-B14F-4D97-AF65-F5344CB8AC3E}">
        <p14:creationId xmlns:p14="http://schemas.microsoft.com/office/powerpoint/2010/main" val="9565256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1570-90FD-47C7-83DA-7EBA212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Video</a:t>
            </a:r>
            <a:r>
              <a:rPr lang="en-US" dirty="0"/>
              <a:t> is the biggest driver of growth in display ad spending this year</a:t>
            </a:r>
          </a:p>
        </p:txBody>
      </p:sp>
      <p:pic>
        <p:nvPicPr>
          <p:cNvPr id="6" name="Content Placeholder 5" descr="A screenshot of text&#10;&#10;Description automatically generated">
            <a:extLst>
              <a:ext uri="{FF2B5EF4-FFF2-40B4-BE49-F238E27FC236}">
                <a16:creationId xmlns:a16="http://schemas.microsoft.com/office/drawing/2014/main" id="{A2B7B240-3022-4610-8E15-26CC5C10FF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082305" y="349250"/>
            <a:ext cx="3898803" cy="42878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010B-FF26-4CB4-946C-1E11DF081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538" y="3235135"/>
            <a:ext cx="2728150" cy="1063625"/>
          </a:xfrm>
        </p:spPr>
        <p:txBody>
          <a:bodyPr/>
          <a:lstStyle/>
          <a:p>
            <a:r>
              <a:rPr lang="en-US" sz="1800" dirty="0"/>
              <a:t>Mobile, CTV, native formats and programmatic transactions are also driving increases.</a:t>
            </a:r>
          </a:p>
        </p:txBody>
      </p:sp>
    </p:spTree>
    <p:extLst>
      <p:ext uri="{BB962C8B-B14F-4D97-AF65-F5344CB8AC3E}">
        <p14:creationId xmlns:p14="http://schemas.microsoft.com/office/powerpoint/2010/main" val="38364021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9B1A-5A4D-4196-8FD6-AA7D0089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</a:t>
            </a:r>
            <a:r>
              <a:rPr lang="en-US" dirty="0">
                <a:solidFill>
                  <a:srgbClr val="FF0000"/>
                </a:solidFill>
              </a:rPr>
              <a:t>seven in 10 </a:t>
            </a:r>
            <a:r>
              <a:rPr lang="en-US" dirty="0"/>
              <a:t>display ad dollars go to placements on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C92E-3B06-4910-A42D-1B020E536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728216"/>
            <a:ext cx="3696884" cy="2908741"/>
          </a:xfrm>
        </p:spPr>
        <p:txBody>
          <a:bodyPr/>
          <a:lstStyle/>
          <a:p>
            <a:r>
              <a:rPr lang="en-US" dirty="0">
                <a:latin typeface="+mn-lt"/>
              </a:rPr>
              <a:t>The share of spending going to desktop/laptop screens is dwindling, as CTV ad spending gains ground.</a:t>
            </a:r>
          </a:p>
          <a:p>
            <a:r>
              <a:rPr lang="en-US" dirty="0">
                <a:latin typeface="+mn-lt"/>
              </a:rPr>
              <a:t>CTV has a larger share of the pie within digital video advertising specifically.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85599C1C-742B-4764-ABB6-1969D12EBBB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130266" y="1430338"/>
            <a:ext cx="3263381" cy="3206750"/>
          </a:xfrm>
        </p:spPr>
      </p:pic>
    </p:spTree>
    <p:extLst>
      <p:ext uri="{BB962C8B-B14F-4D97-AF65-F5344CB8AC3E}">
        <p14:creationId xmlns:p14="http://schemas.microsoft.com/office/powerpoint/2010/main" val="25133991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DC19-675A-4A10-BA66-8BF94407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Telecom, CPG and consumer electronics</a:t>
            </a:r>
            <a:r>
              <a:rPr lang="en-US" dirty="0"/>
              <a:t> advertisers will increase their display spending by more than $1 billion this year.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455BF1-1072-45C4-ABA6-03D7A471F49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134688" y="349250"/>
            <a:ext cx="3794037" cy="4287838"/>
          </a:xfrm>
        </p:spPr>
      </p:pic>
    </p:spTree>
    <p:extLst>
      <p:ext uri="{BB962C8B-B14F-4D97-AF65-F5344CB8AC3E}">
        <p14:creationId xmlns:p14="http://schemas.microsoft.com/office/powerpoint/2010/main" val="35039896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9B3F-9B36-4E73-9786-CA0C25A7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349918"/>
            <a:ext cx="2508164" cy="8572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Facebook </a:t>
            </a:r>
            <a:r>
              <a:rPr lang="en-US" dirty="0"/>
              <a:t>earns the largest share of display ad spending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E9D9A-6E03-4ABE-A829-A8828573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9" y="2862072"/>
            <a:ext cx="2608747" cy="17748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+mn-lt"/>
              </a:rPr>
              <a:t>No. 2 Google isn’t particularly close in terms of net display revenues—but if you take Google’s gross revenues into account, it takes in more than 25% of display ad spending.</a:t>
            </a:r>
          </a:p>
        </p:txBody>
      </p:sp>
      <p:pic>
        <p:nvPicPr>
          <p:cNvPr id="6" name="Content Placeholder 5" descr="A screenshot of text&#10;&#10;Description automatically generated">
            <a:extLst>
              <a:ext uri="{FF2B5EF4-FFF2-40B4-BE49-F238E27FC236}">
                <a16:creationId xmlns:a16="http://schemas.microsoft.com/office/drawing/2014/main" id="{7705FA42-343F-44A6-98DD-3EC837829AA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288436" y="557653"/>
            <a:ext cx="4269146" cy="4079304"/>
          </a:xfrm>
        </p:spPr>
      </p:pic>
    </p:spTree>
    <p:extLst>
      <p:ext uri="{BB962C8B-B14F-4D97-AF65-F5344CB8AC3E}">
        <p14:creationId xmlns:p14="http://schemas.microsoft.com/office/powerpoint/2010/main" val="319985087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FCF8-DA1D-4925-8443-A9A4AA39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</a:t>
            </a:r>
            <a:r>
              <a:rPr lang="en-US" dirty="0">
                <a:solidFill>
                  <a:srgbClr val="FF0000"/>
                </a:solidFill>
              </a:rPr>
              <a:t>85%</a:t>
            </a:r>
            <a:r>
              <a:rPr lang="en-US" dirty="0"/>
              <a:t> of display spending in the US will be transacted through automated means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18F8-7D87-45AA-89C0-9C78B7F5B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645920"/>
            <a:ext cx="3870620" cy="2991037"/>
          </a:xfrm>
        </p:spPr>
        <p:txBody>
          <a:bodyPr/>
          <a:lstStyle/>
          <a:p>
            <a:r>
              <a:rPr lang="en-US" dirty="0">
                <a:latin typeface="+mn-lt"/>
              </a:rPr>
              <a:t>Programmatic trading has dominated display advertising for years and continues to gain share.</a:t>
            </a:r>
          </a:p>
          <a:p>
            <a:r>
              <a:rPr lang="en-US" dirty="0">
                <a:latin typeface="+mn-lt"/>
              </a:rPr>
              <a:t>Growth in programmatic will be above the average for display this year, and it will bounce back to 25.8% in 2021.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6DDEA4-64C6-426D-99A0-0D198FD6BA0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166361" y="1207168"/>
            <a:ext cx="3218688" cy="3518913"/>
          </a:xfrm>
        </p:spPr>
      </p:pic>
    </p:spTree>
    <p:extLst>
      <p:ext uri="{BB962C8B-B14F-4D97-AF65-F5344CB8AC3E}">
        <p14:creationId xmlns:p14="http://schemas.microsoft.com/office/powerpoint/2010/main" val="27867472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2640-FBDE-472A-9A46-EF44EE23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year’s growth is being driven by </a:t>
            </a:r>
            <a:r>
              <a:rPr lang="en-US" dirty="0">
                <a:solidFill>
                  <a:srgbClr val="FF0000"/>
                </a:solidFill>
              </a:rPr>
              <a:t>mobile, CTV, video and native, </a:t>
            </a:r>
            <a:r>
              <a:rPr lang="en-US" dirty="0"/>
              <a:t>and most will involve </a:t>
            </a:r>
            <a:r>
              <a:rPr lang="en-US" dirty="0">
                <a:solidFill>
                  <a:srgbClr val="FF0000"/>
                </a:solidFill>
              </a:rPr>
              <a:t>programmatic direct </a:t>
            </a:r>
            <a:r>
              <a:rPr lang="en-US" dirty="0"/>
              <a:t>transactions.</a:t>
            </a:r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F638D776-1CBF-44FE-9EA0-6A9E55656A7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403458" y="349250"/>
            <a:ext cx="3256496" cy="4287838"/>
          </a:xfrm>
        </p:spPr>
      </p:pic>
    </p:spTree>
    <p:extLst>
      <p:ext uri="{BB962C8B-B14F-4D97-AF65-F5344CB8AC3E}">
        <p14:creationId xmlns:p14="http://schemas.microsoft.com/office/powerpoint/2010/main" val="19333650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CCED-B662-4405-A149-302133D6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Direct transactions </a:t>
            </a:r>
            <a:r>
              <a:rPr lang="en-US" dirty="0"/>
              <a:t>dominate programmatic display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2CCD-DB7A-49C8-A5CB-76CCCD26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655064"/>
            <a:ext cx="3998636" cy="2844733"/>
          </a:xfrm>
        </p:spPr>
        <p:txBody>
          <a:bodyPr/>
          <a:lstStyle/>
          <a:p>
            <a:r>
              <a:rPr lang="en-US" dirty="0">
                <a:latin typeface="+mn-lt"/>
              </a:rPr>
              <a:t>The share of direct transactions is higher on mobile, where almost all Facebook advertising is concentrated.</a:t>
            </a:r>
          </a:p>
          <a:p>
            <a:r>
              <a:rPr lang="en-US" dirty="0">
                <a:latin typeface="+mn-lt"/>
              </a:rPr>
              <a:t>Elsewhere, the order of precedence is the same, but it’s a more even split between transaction types.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78C876-2D68-4D78-B232-ACD54E8BBE3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049146" y="953795"/>
            <a:ext cx="3116446" cy="3839787"/>
          </a:xfrm>
        </p:spPr>
      </p:pic>
    </p:spTree>
    <p:extLst>
      <p:ext uri="{BB962C8B-B14F-4D97-AF65-F5344CB8AC3E}">
        <p14:creationId xmlns:p14="http://schemas.microsoft.com/office/powerpoint/2010/main" val="21078305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Marketer presentation template 2016 v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2800" smtClean="0">
            <a:solidFill>
              <a:schemeClr val="tx1"/>
            </a:solidFill>
            <a:latin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80D10D0-077F-4F47-8C05-D4C452BE487E}" vid="{304D36CA-6DDA-154D-868B-EDE8FE0133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4A841C73714EA3DBFBBC72A64425" ma:contentTypeVersion="310" ma:contentTypeDescription="Create a new document." ma:contentTypeScope="" ma:versionID="e48300d26c1ddbdf7a7dce25420e8fdd">
  <xsd:schema xmlns:xsd="http://www.w3.org/2001/XMLSchema" xmlns:xs="http://www.w3.org/2001/XMLSchema" xmlns:p="http://schemas.microsoft.com/office/2006/metadata/properties" xmlns:ns2="ed6c0f3e-fc4e-46f1-b63e-202785a3956e" xmlns:ns3="b1cdb2bd-56c5-4798-9843-2485c02d344b" targetNamespace="http://schemas.microsoft.com/office/2006/metadata/properties" ma:root="true" ma:fieldsID="903d7e06df6234859b0e4ceb8c0d0f2d" ns2:_="" ns3:_="">
    <xsd:import namespace="ed6c0f3e-fc4e-46f1-b63e-202785a3956e"/>
    <xsd:import namespace="b1cdb2bd-56c5-4798-9843-2485c02d34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mc8ff76bc581429380db2af89fb0302d" minOccurs="0"/>
                <xsd:element ref="ns3:Report_x0020_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c0f3e-fc4e-46f1-b63e-202785a395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11" nillable="true" ma:displayName="Taxonomy Catch All Column" ma:hidden="true" ma:list="{9b08dd66-c209-4239-a808-b27a164fc4d3}" ma:internalName="TaxCatchAll" ma:showField="CatchAllData" ma:web="ed6c0f3e-fc4e-46f1-b63e-202785a395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db2bd-56c5-4798-9843-2485c02d344b" elementFormDefault="qualified">
    <xsd:import namespace="http://schemas.microsoft.com/office/2006/documentManagement/types"/>
    <xsd:import namespace="http://schemas.microsoft.com/office/infopath/2007/PartnerControls"/>
    <xsd:element name="mc8ff76bc581429380db2af89fb0302d" ma:index="12" nillable="true" ma:taxonomy="true" ma:internalName="mc8ff76bc581429380db2af89fb0302d" ma:taxonomyFieldName="Metadata" ma:displayName="Metadata" ma:indexed="true" ma:readOnly="false" ma:fieldId="{6c8ff76b-c581-4293-80db-2af89fb0302d}" ma:sspId="af380b69-ba37-4d8a-921c-af364533bbd5" ma:termSetId="1a1e72a4-7b93-496b-9076-28614cc7c4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ort_x0020_ID" ma:index="15" nillable="true" ma:displayName="Report ID" ma:indexed="true" ma:internalName="Report_x0020_ID" ma:readOnly="false">
      <xsd:simpleType>
        <xsd:restriction base="dms:Text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BF364F90D19340A734EC26579C1BA4" ma:contentTypeVersion="12" ma:contentTypeDescription="Create a new document." ma:contentTypeScope="" ma:versionID="0a6d5b47f4751618fa0b0a3dc2602109">
  <xsd:schema xmlns:xsd="http://www.w3.org/2001/XMLSchema" xmlns:xs="http://www.w3.org/2001/XMLSchema" xmlns:p="http://schemas.microsoft.com/office/2006/metadata/properties" xmlns:ns2="852ba62d-3f44-47f7-ac62-0e7f22779741" xmlns:ns3="382eb8ee-6fff-4c73-ba56-be043a8f5830" targetNamespace="http://schemas.microsoft.com/office/2006/metadata/properties" ma:root="true" ma:fieldsID="86bcc8bd9a0f3733483682b8ef1a9068" ns2:_="" ns3:_="">
    <xsd:import namespace="852ba62d-3f44-47f7-ac62-0e7f22779741"/>
    <xsd:import namespace="382eb8ee-6fff-4c73-ba56-be043a8f5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ba62d-3f44-47f7-ac62-0e7f22779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eb8ee-6fff-4c73-ba56-be043a8f5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7D0351-D6CD-4D34-B294-39F311B6D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c0f3e-fc4e-46f1-b63e-202785a3956e"/>
    <ds:schemaRef ds:uri="b1cdb2bd-56c5-4798-9843-2485c02d3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DACED4-CCE2-4596-85DD-5BDCCA4DA9CD}"/>
</file>

<file path=customXml/itemProps3.xml><?xml version="1.0" encoding="utf-8"?>
<ds:datastoreItem xmlns:ds="http://schemas.openxmlformats.org/officeDocument/2006/customXml" ds:itemID="{84179CC6-87EB-4A6E-8920-D9858A67088D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b1cdb2bd-56c5-4798-9843-2485c02d344b"/>
    <ds:schemaRef ds:uri="http://purl.org/dc/elements/1.1/"/>
    <ds:schemaRef ds:uri="ed6c0f3e-fc4e-46f1-b63e-202785a3956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691FD97-475C-459D-9CED-311AF26F98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 Fraud 2019_ Current State and Solutions - eMarketer_presentation_template-2018_v9</Template>
  <TotalTime>1038</TotalTime>
  <Words>523</Words>
  <Application>Microsoft Office PowerPoint</Application>
  <PresentationFormat>On-screen Show (16:9)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Lucida Grande</vt:lpstr>
      <vt:lpstr>Wingdings</vt:lpstr>
      <vt:lpstr>eMarketer presentation template 2016 v7</vt:lpstr>
      <vt:lpstr>PowerPoint Presentation</vt:lpstr>
      <vt:lpstr>Display spending will rise by 5.5% this year, despite the pandemic and recession</vt:lpstr>
      <vt:lpstr>Video is the biggest driver of growth in display ad spending this year</vt:lpstr>
      <vt:lpstr>More than seven in 10 display ad dollars go to placements on mobile devices</vt:lpstr>
      <vt:lpstr>Telecom, CPG and consumer electronics advertisers will increase their display spending by more than $1 billion this year.</vt:lpstr>
      <vt:lpstr>Facebook earns the largest share of display ad spending in the US</vt:lpstr>
      <vt:lpstr>Almost 85% of display spending in the US will be transacted through automated means this year</vt:lpstr>
      <vt:lpstr>This year’s growth is being driven by mobile, CTV, video and native, and most will involve programmatic direct transactions.</vt:lpstr>
      <vt:lpstr>Direct transactions dominate programmatic display spending</vt:lpstr>
      <vt:lpstr>Native display ad spending will grow this year, but slower than overall display</vt:lpstr>
      <vt:lpstr>Digital radio ad spending will plunge this year, but with some (small) bright spots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Perrin</dc:creator>
  <cp:lastModifiedBy>Ed Carey</cp:lastModifiedBy>
  <cp:revision>78</cp:revision>
  <dcterms:created xsi:type="dcterms:W3CDTF">2019-02-04T15:58:48Z</dcterms:created>
  <dcterms:modified xsi:type="dcterms:W3CDTF">2020-11-09T14:15:38Z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0x010100BABF364F90D19340A734EC26579C1BA4</vt:lpwstr>
  </property>
  <property fmtid="{D5CDD505-2E9C-101B-9397-08002B2CF9AE}" pid="3" name="Metadata">
    <vt:lpwstr/>
  </property>
  <property fmtid="{D5CDD505-2E9C-101B-9397-08002B2CF9AE}" pid="4" name="_dlc_DocIdItemGuid">
    <vt:lpwstr>843f0ac6-8aeb-4a9e-abc2-22f0a8a6d979</vt:lpwstr>
  </property>
  <property fmtid="{D5CDD505-2E9C-101B-9397-08002B2CF9AE}" pid="5" name="_docset_NoMedatataSyncRequired">
    <vt:lpwstr>False</vt:lpwstr>
  </property>
</Properties>
</file>